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6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5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E4B4AA0B-FE6D-8141-86D0-FB358DB0B600}">
          <p14:sldIdLst>
            <p14:sldId id="257"/>
            <p14:sldId id="258"/>
            <p14:sldId id="256"/>
            <p14:sldId id="262"/>
            <p14:sldId id="260"/>
            <p14:sldId id="261"/>
            <p14:sldId id="263"/>
            <p14:sldId id="264"/>
            <p14:sldId id="265"/>
            <p14:sldId id="266"/>
            <p14:sldId id="267"/>
            <p14:sldId id="269"/>
            <p14:sldId id="270"/>
            <p14:sldId id="268"/>
            <p14:sldId id="271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A3A4"/>
    <a:srgbClr val="4B4B4C"/>
    <a:srgbClr val="EDEBEC"/>
    <a:srgbClr val="5D5D5B"/>
    <a:srgbClr val="848284"/>
    <a:srgbClr val="5C5D5C"/>
    <a:srgbClr val="297CE1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1"/>
    <p:restoredTop sz="94654"/>
  </p:normalViewPr>
  <p:slideViewPr>
    <p:cSldViewPr snapToGrid="0" snapToObjects="1">
      <p:cViewPr varScale="1">
        <p:scale>
          <a:sx n="116" d="100"/>
          <a:sy n="116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56E6F-6A7E-C944-9C5E-851275FB88E9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D0AB5-A88B-4C4C-856A-74FD8C72FE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847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843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42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4854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193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760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07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700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102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634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277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083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5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028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D0AB5-A88B-4C4C-856A-74FD8C72FE5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726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EC52-C3E5-EA4E-B192-640D4CE82264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785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227-84B1-454D-B1A3-F779D4F83F32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47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579B-5D8D-F344-AE7D-7B2812AFD855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18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36342-7B4C-FA4E-8729-FFEEAF5E78A8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737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EFDB-991D-1645-B839-A75FD245ECAD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76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BF24-116F-D24D-9E65-D82D5588416B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9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A8AA-5068-244A-92D1-2A18AD334444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47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B88B-23BE-9C45-9F84-AA9A15FF624C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84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6246-937C-5949-8F4E-B2BB35467DEE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7455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064D-F7EC-7C4D-A6AD-FE620EC7D90B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31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0F7A-0BB1-554F-B20F-75D8DFA289CB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89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B053-93BD-7A40-A540-BEBFB7A52E86}" type="datetime1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D0E8D-2B45-324E-B7D7-B146765472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23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150" y="2306320"/>
            <a:ext cx="2712989" cy="88849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73309" y="3601212"/>
            <a:ext cx="5916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YARN</a:t>
            </a:r>
            <a:r>
              <a:rPr lang="zh-CN" altLang="en-US" sz="3600" dirty="0"/>
              <a:t>状态机实现与使用示例</a:t>
            </a:r>
            <a:endParaRPr kumimoji="1" lang="zh-CN" altLang="en-US" sz="3600" dirty="0">
              <a:solidFill>
                <a:srgbClr val="297CE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51691" y="5308599"/>
            <a:ext cx="180000" cy="36000"/>
          </a:xfrm>
          <a:prstGeom prst="rect">
            <a:avLst/>
          </a:prstGeom>
          <a:solidFill>
            <a:srgbClr val="5D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63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0" y="0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3" y="301942"/>
            <a:ext cx="312906" cy="250844"/>
            <a:chOff x="10549652" y="290541"/>
            <a:chExt cx="321726" cy="250464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321726" cy="245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08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755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状态机（</a:t>
            </a:r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 </a:t>
            </a:r>
            <a:r>
              <a:rPr kumimoji="1" lang="en-US" altLang="zh-CN" sz="2800" dirty="0" err="1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StateMachine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310" y="1787121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52" y="2187231"/>
            <a:ext cx="11638095" cy="401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9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0" y="0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3" y="301942"/>
            <a:ext cx="312906" cy="250844"/>
            <a:chOff x="10549652" y="290541"/>
            <a:chExt cx="321726" cy="250464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321726" cy="245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09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755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状态机（</a:t>
            </a:r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 </a:t>
            </a:r>
            <a:r>
              <a:rPr kumimoji="1" lang="en-US" altLang="zh-CN" sz="2800" dirty="0" err="1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StateMachine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310" y="1787121"/>
            <a:ext cx="71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使用方法 </a:t>
            </a:r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(https://github.com/thomasks/training/)</a:t>
            </a:r>
            <a:endParaRPr kumimoji="1" lang="zh-CN" altLang="en-US" sz="2000" dirty="0">
              <a:solidFill>
                <a:srgbClr val="5C5D5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109" y="2269893"/>
            <a:ext cx="8168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定义事件类型、事件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b="1" dirty="0"/>
              <a:t>public </a:t>
            </a:r>
            <a:r>
              <a:rPr lang="en-US" altLang="zh-CN" sz="1200" b="1" dirty="0" err="1"/>
              <a:t>enum</a:t>
            </a:r>
            <a:r>
              <a:rPr lang="en-US" altLang="zh-CN" sz="1200" b="1" dirty="0"/>
              <a:t> </a:t>
            </a:r>
            <a:r>
              <a:rPr lang="en-US" altLang="zh-CN" sz="1200" b="1" dirty="0" err="1"/>
              <a:t>DemoEventType</a:t>
            </a:r>
            <a:r>
              <a:rPr lang="en-US" altLang="zh-CN" sz="1200" b="1" dirty="0"/>
              <a:t> {</a:t>
            </a:r>
          </a:p>
          <a:p>
            <a:endParaRPr lang="zh-CN" altLang="en-US" sz="1200" dirty="0"/>
          </a:p>
          <a:p>
            <a:r>
              <a:rPr lang="en-US" altLang="zh-CN" sz="1200" dirty="0"/>
              <a:t>}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b="1" dirty="0"/>
              <a:t>public class </a:t>
            </a:r>
            <a:r>
              <a:rPr lang="en-US" altLang="zh-CN" sz="1200" b="1" dirty="0" err="1"/>
              <a:t>DemoEvent</a:t>
            </a:r>
            <a:r>
              <a:rPr lang="en-US" altLang="zh-CN" sz="1200" b="1" dirty="0"/>
              <a:t> extends </a:t>
            </a:r>
            <a:r>
              <a:rPr lang="en-US" altLang="zh-CN" sz="1200" b="1" dirty="0" err="1"/>
              <a:t>AbstractEvent</a:t>
            </a:r>
            <a:r>
              <a:rPr lang="en-US" altLang="zh-CN" sz="1200" b="1" dirty="0"/>
              <a:t>&lt;</a:t>
            </a:r>
            <a:r>
              <a:rPr lang="en-US" altLang="zh-CN" sz="1200" b="1" dirty="0" err="1"/>
              <a:t>DemoEventType</a:t>
            </a:r>
            <a:r>
              <a:rPr lang="en-US" altLang="zh-CN" sz="1200" b="1" dirty="0"/>
              <a:t>&gt; {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}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2109" y="3822104"/>
            <a:ext cx="80629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定义状态机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b="1" dirty="0"/>
              <a:t>protected static final </a:t>
            </a:r>
            <a:r>
              <a:rPr lang="en-US" altLang="zh-CN" sz="1200" b="1" dirty="0" err="1"/>
              <a:t>StateMachineFactory</a:t>
            </a:r>
            <a:r>
              <a:rPr lang="en-US" altLang="zh-CN" sz="1200" b="1" dirty="0"/>
              <a:t>&lt;Demo, </a:t>
            </a:r>
            <a:r>
              <a:rPr lang="en-US" altLang="zh-CN" sz="1200" b="1" dirty="0" err="1"/>
              <a:t>DemoStateInternal</a:t>
            </a:r>
            <a:r>
              <a:rPr lang="en-US" altLang="zh-CN" sz="1200" b="1" dirty="0"/>
              <a:t>, </a:t>
            </a:r>
            <a:r>
              <a:rPr lang="en-US" altLang="zh-CN" sz="1200" b="1" dirty="0" err="1"/>
              <a:t>DemoEventType</a:t>
            </a:r>
            <a:r>
              <a:rPr lang="en-US" altLang="zh-CN" sz="1200" b="1" dirty="0"/>
              <a:t>, </a:t>
            </a:r>
            <a:r>
              <a:rPr lang="en-US" altLang="zh-CN" sz="1200" b="1" dirty="0" err="1"/>
              <a:t>DemoEvent</a:t>
            </a:r>
            <a:r>
              <a:rPr lang="en-US" altLang="zh-CN" sz="1200" b="1" dirty="0"/>
              <a:t>&gt; </a:t>
            </a:r>
            <a:r>
              <a:rPr lang="en-US" altLang="zh-CN" sz="1200" b="1" i="1" dirty="0" err="1"/>
              <a:t>stateMachineFactory</a:t>
            </a:r>
            <a:r>
              <a:rPr lang="en-US" altLang="zh-CN" sz="1200" b="1" i="1" dirty="0"/>
              <a:t> = new </a:t>
            </a:r>
            <a:r>
              <a:rPr lang="en-US" altLang="zh-CN" sz="1200" b="1" i="1" dirty="0" err="1"/>
              <a:t>StateMachineFactory</a:t>
            </a:r>
            <a:r>
              <a:rPr lang="en-US" altLang="zh-CN" sz="1200" b="1" i="1" dirty="0"/>
              <a:t>&lt;Demo, </a:t>
            </a:r>
            <a:r>
              <a:rPr lang="en-US" altLang="zh-CN" sz="1200" b="1" i="1" dirty="0" err="1"/>
              <a:t>DemoStateInternal</a:t>
            </a:r>
            <a:r>
              <a:rPr lang="en-US" altLang="zh-CN" sz="1200" b="1" i="1" dirty="0"/>
              <a:t>, </a:t>
            </a:r>
            <a:r>
              <a:rPr lang="en-US" altLang="zh-CN" sz="1200" b="1" i="1" dirty="0" err="1"/>
              <a:t>DemoEventType</a:t>
            </a:r>
            <a:r>
              <a:rPr lang="en-US" altLang="zh-CN" sz="1200" b="1" i="1" dirty="0"/>
              <a:t>, </a:t>
            </a:r>
            <a:r>
              <a:rPr lang="en-US" altLang="zh-CN" sz="1200" b="1" i="1" dirty="0" err="1"/>
              <a:t>DemoEvent</a:t>
            </a:r>
            <a:r>
              <a:rPr lang="en-US" altLang="zh-CN" sz="1200" b="1" i="1" dirty="0"/>
              <a:t>&gt;(</a:t>
            </a:r>
          </a:p>
          <a:p>
            <a:r>
              <a:rPr lang="en-US" altLang="zh-CN" sz="1200" dirty="0"/>
              <a:t>DemoStateInternal.</a:t>
            </a:r>
            <a:r>
              <a:rPr lang="en-US" altLang="zh-CN" sz="1200" b="1" i="1" dirty="0"/>
              <a:t>Q0)</a:t>
            </a:r>
          </a:p>
          <a:p>
            <a:r>
              <a:rPr lang="en-US" altLang="zh-CN" sz="1200" dirty="0"/>
              <a:t>.</a:t>
            </a:r>
            <a:r>
              <a:rPr lang="en-US" altLang="zh-CN" sz="1200" dirty="0" err="1"/>
              <a:t>addTransition</a:t>
            </a:r>
            <a:r>
              <a:rPr lang="en-US" altLang="zh-CN" sz="1200" dirty="0"/>
              <a:t>(DemoStateInternal.</a:t>
            </a:r>
            <a:r>
              <a:rPr lang="en-US" altLang="zh-CN" sz="1200" b="1" i="1" dirty="0"/>
              <a:t>Q0, DemoStateInternal.Q1, DemoEventType.DEMO_A0,</a:t>
            </a:r>
          </a:p>
          <a:p>
            <a:r>
              <a:rPr lang="en-US" altLang="zh-CN" sz="1200" b="1" dirty="0"/>
              <a:t>new </a:t>
            </a:r>
            <a:r>
              <a:rPr lang="en-US" altLang="zh-CN" sz="1200" b="1" dirty="0" err="1"/>
              <a:t>DemoSingleTransition</a:t>
            </a:r>
            <a:r>
              <a:rPr lang="en-US" altLang="zh-CN" sz="1200" b="1" dirty="0"/>
              <a:t>())</a:t>
            </a:r>
          </a:p>
          <a:p>
            <a:r>
              <a:rPr lang="en-US" altLang="zh-CN" sz="1200" dirty="0"/>
              <a:t>.</a:t>
            </a:r>
            <a:r>
              <a:rPr lang="en-US" altLang="zh-CN" sz="1200" dirty="0" err="1"/>
              <a:t>addTransition</a:t>
            </a:r>
            <a:r>
              <a:rPr lang="en-US" altLang="zh-CN" sz="1200" dirty="0"/>
              <a:t>(DemoStateInternal.</a:t>
            </a:r>
            <a:r>
              <a:rPr lang="en-US" altLang="zh-CN" sz="1200" b="1" i="1" dirty="0"/>
              <a:t>Q1, DemoStateInternal.Q2,</a:t>
            </a:r>
          </a:p>
          <a:p>
            <a:r>
              <a:rPr lang="en-US" altLang="zh-CN" sz="1200" dirty="0" err="1"/>
              <a:t>EnumSet.</a:t>
            </a:r>
            <a:r>
              <a:rPr lang="en-US" altLang="zh-CN" sz="1200" i="1" dirty="0" err="1"/>
              <a:t>of</a:t>
            </a:r>
            <a:r>
              <a:rPr lang="en-US" altLang="zh-CN" sz="1200" i="1" dirty="0"/>
              <a:t>(DemoEventType.</a:t>
            </a:r>
            <a:r>
              <a:rPr lang="en-US" altLang="zh-CN" sz="1200" b="1" i="1" dirty="0"/>
              <a:t>DEMO_A1, DemoEventType.DEMO_A2, DemoEventType.DEMO_A3),</a:t>
            </a:r>
          </a:p>
          <a:p>
            <a:r>
              <a:rPr lang="en-US" altLang="zh-CN" sz="1200" b="1" dirty="0"/>
              <a:t>new </a:t>
            </a:r>
            <a:r>
              <a:rPr lang="en-US" altLang="zh-CN" sz="1200" b="1" dirty="0" err="1"/>
              <a:t>DemoSingleTransition</a:t>
            </a:r>
            <a:r>
              <a:rPr lang="en-US" altLang="zh-CN" sz="1200" b="1" dirty="0"/>
              <a:t>())</a:t>
            </a:r>
          </a:p>
          <a:p>
            <a:r>
              <a:rPr lang="en-US" altLang="zh-CN" sz="1200" dirty="0"/>
              <a:t>.</a:t>
            </a:r>
            <a:r>
              <a:rPr lang="en-US" altLang="zh-CN" sz="1200" dirty="0" err="1"/>
              <a:t>addTransition</a:t>
            </a:r>
            <a:r>
              <a:rPr lang="en-US" altLang="zh-CN" sz="1200" dirty="0"/>
              <a:t>(DemoStateInternal.</a:t>
            </a:r>
            <a:r>
              <a:rPr lang="en-US" altLang="zh-CN" sz="1200" b="1" i="1" u="sng" dirty="0"/>
              <a:t>Q2,</a:t>
            </a:r>
          </a:p>
          <a:p>
            <a:r>
              <a:rPr lang="en-US" altLang="zh-CN" sz="1200" dirty="0" err="1"/>
              <a:t>EnumSet.</a:t>
            </a:r>
            <a:r>
              <a:rPr lang="en-US" altLang="zh-CN" sz="1200" i="1" dirty="0" err="1"/>
              <a:t>of</a:t>
            </a:r>
            <a:r>
              <a:rPr lang="en-US" altLang="zh-CN" sz="1200" i="1" dirty="0"/>
              <a:t>(DemoStateInternal.</a:t>
            </a:r>
            <a:r>
              <a:rPr lang="en-US" altLang="zh-CN" sz="1200" b="1" i="1" dirty="0"/>
              <a:t>Q3, DemoStateInternal.Q4, DemoStateInternal.Q5),</a:t>
            </a:r>
          </a:p>
          <a:p>
            <a:r>
              <a:rPr lang="en-US" altLang="zh-CN" sz="1200" dirty="0"/>
              <a:t>DemoEventType.</a:t>
            </a:r>
            <a:r>
              <a:rPr lang="en-US" altLang="zh-CN" sz="1200" b="1" i="1" dirty="0"/>
              <a:t>DEMO_A4, new </a:t>
            </a:r>
            <a:r>
              <a:rPr lang="en-US" altLang="zh-CN" sz="1200" b="1" i="1" dirty="0" err="1"/>
              <a:t>DemoMultipleArcTransition</a:t>
            </a:r>
            <a:r>
              <a:rPr lang="en-US" altLang="zh-CN" sz="1200" b="1" i="1" dirty="0"/>
              <a:t>())</a:t>
            </a:r>
          </a:p>
          <a:p>
            <a:r>
              <a:rPr lang="en-US" altLang="zh-CN" sz="1200" dirty="0"/>
              <a:t>.</a:t>
            </a:r>
            <a:r>
              <a:rPr lang="en-US" altLang="zh-CN" sz="1200" dirty="0" err="1"/>
              <a:t>installTopology</a:t>
            </a:r>
            <a:r>
              <a:rPr lang="en-US" altLang="zh-CN" sz="1200" dirty="0"/>
              <a:t>();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97" y="1204455"/>
            <a:ext cx="26193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0" y="0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3" y="301942"/>
            <a:ext cx="312906" cy="250844"/>
            <a:chOff x="10549652" y="290541"/>
            <a:chExt cx="321726" cy="250464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321726" cy="245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10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755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状态机（</a:t>
            </a:r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 </a:t>
            </a:r>
            <a:r>
              <a:rPr kumimoji="1" lang="en-US" altLang="zh-CN" sz="2800" dirty="0" err="1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StateMachine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310" y="1787121"/>
            <a:ext cx="71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构造过程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2109" y="2269893"/>
            <a:ext cx="7542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依据客户端定义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初始化状态散列表。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a</a:t>
            </a:r>
            <a:r>
              <a:rPr kumimoji="1" lang="en-US" altLang="zh-CN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采用线性表尾插法构造状态转移函数</a:t>
            </a:r>
            <a:r>
              <a:rPr kumimoji="1" lang="zh-CN" altLang="en-US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列表</a:t>
            </a:r>
            <a:endParaRPr kumimoji="1" lang="en-US" altLang="zh-CN" sz="1200" dirty="0" smtClean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b.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对状态转移函数进行入栈</a:t>
            </a:r>
            <a:r>
              <a:rPr kumimoji="1" lang="zh-CN" altLang="en-US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操作</a:t>
            </a:r>
            <a:endParaRPr kumimoji="1" lang="en-US" altLang="zh-CN" sz="1200" dirty="0" smtClean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c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遍历堆栈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构造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Hash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结构的状态散列表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6051" y="3597723"/>
            <a:ext cx="71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转移过程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14509" y="4280549"/>
            <a:ext cx="7542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查找状态表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根据事件类型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查找状态</a:t>
            </a:r>
            <a:r>
              <a:rPr kumimoji="1" lang="zh-CN" altLang="en-US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转移函数</a:t>
            </a:r>
            <a:endParaRPr kumimoji="1" lang="en-US" altLang="zh-CN" sz="1200" dirty="0" smtClean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indent="-228600">
              <a:buAutoNum type="arabicPeriod"/>
            </a:pPr>
            <a:r>
              <a:rPr kumimoji="1" lang="zh-CN" altLang="en-US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执行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客户定义的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Transition</a:t>
            </a:r>
          </a:p>
          <a:p>
            <a:pPr marL="228600" indent="-228600">
              <a:buAutoNum type="arabicPeriod"/>
            </a:pP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执行状态转移函数</a:t>
            </a:r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94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0" y="0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62" y="301942"/>
            <a:ext cx="284052" cy="250844"/>
            <a:chOff x="10549652" y="290541"/>
            <a:chExt cx="292059" cy="250464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292059" cy="245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11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755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状态机（</a:t>
            </a:r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 </a:t>
            </a:r>
            <a:r>
              <a:rPr kumimoji="1" lang="en-US" altLang="zh-CN" sz="2800" dirty="0" err="1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StateMachine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E589887-139D-47E8-9600-C255FD89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884" y="1597159"/>
            <a:ext cx="6652670" cy="44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9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3" y="9525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6" y="301942"/>
            <a:ext cx="304892" cy="250844"/>
            <a:chOff x="10549652" y="290541"/>
            <a:chExt cx="313486" cy="250464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313486" cy="245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12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755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项目示例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310" y="1787121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同步方式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4310" y="3541636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异步方式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2109" y="2269893"/>
            <a:ext cx="754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状态转移和业务逻辑处于同一个线程中。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2109" y="4290159"/>
            <a:ext cx="754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单独启动一个线程，处理状态转移。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业务逻辑处理完成后，只是派发事件给已启动的线程。</a:t>
            </a:r>
          </a:p>
        </p:txBody>
      </p:sp>
    </p:spTree>
    <p:extLst>
      <p:ext uri="{BB962C8B-B14F-4D97-AF65-F5344CB8AC3E}">
        <p14:creationId xmlns:p14="http://schemas.microsoft.com/office/powerpoint/2010/main" val="372269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3" y="9525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6" y="301942"/>
            <a:ext cx="304892" cy="250844"/>
            <a:chOff x="10549652" y="290541"/>
            <a:chExt cx="313486" cy="250464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313486" cy="245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12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755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引用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93914" y="1841139"/>
            <a:ext cx="7542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自动机理论、语言和计算导论</a:t>
            </a:r>
            <a:r>
              <a:rPr kumimoji="1" lang="en-US" altLang="zh-CN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版</a:t>
            </a:r>
            <a:r>
              <a:rPr kumimoji="1" lang="en-US" altLang="zh-CN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)》</a:t>
            </a: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《Hadoop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技术内幕：深入解析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架构设计与实现原理</a:t>
            </a:r>
            <a:r>
              <a:rPr kumimoji="1" lang="en-US" altLang="zh-CN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 smtClean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1200" dirty="0" smtClean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https</a:t>
            </a:r>
            <a:r>
              <a:rPr kumimoji="1" lang="en-US" altLang="zh-CN" sz="12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://github.com/thomasks/training</a:t>
            </a:r>
            <a:r>
              <a:rPr kumimoji="1" lang="en-US" altLang="zh-CN" sz="1200" dirty="0" smtClean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endParaRPr kumimoji="1" lang="en-US" altLang="zh-CN" sz="1200" dirty="0" smtClean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200" dirty="0" smtClean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327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75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2848812"/>
            <a:ext cx="2520000" cy="4216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26449" y="3433381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A4A3A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易居（中国）创新研发中心</a:t>
            </a:r>
            <a:endParaRPr kumimoji="1" lang="zh-CN" altLang="en-US" sz="1400" dirty="0">
              <a:solidFill>
                <a:srgbClr val="A4A3A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831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1" y="-146695"/>
            <a:ext cx="12192000" cy="6848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14710" y="3035627"/>
            <a:ext cx="1484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297CE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zh-CN" altLang="en-US" sz="3600" dirty="0">
              <a:solidFill>
                <a:srgbClr val="297CE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8920" y="2553027"/>
            <a:ext cx="272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EDEBEC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CONTENTS</a:t>
            </a:r>
            <a:endParaRPr kumimoji="1" lang="zh-CN" altLang="en-US" sz="3600" dirty="0">
              <a:solidFill>
                <a:srgbClr val="EDEBE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4974336" y="1066800"/>
            <a:ext cx="398677" cy="360000"/>
            <a:chOff x="4974336" y="1066800"/>
            <a:chExt cx="398677" cy="36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336" y="1066800"/>
              <a:ext cx="360000" cy="3600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4976751" y="1096934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01</a:t>
              </a:r>
              <a:endParaRPr kumimoji="1"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482741" y="1025759"/>
            <a:ext cx="544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有限自动机概述</a:t>
            </a:r>
          </a:p>
        </p:txBody>
      </p:sp>
      <p:grpSp>
        <p:nvGrpSpPr>
          <p:cNvPr id="17" name="组 16"/>
          <p:cNvGrpSpPr/>
          <p:nvPr/>
        </p:nvGrpSpPr>
        <p:grpSpPr>
          <a:xfrm>
            <a:off x="4980432" y="2373027"/>
            <a:ext cx="398677" cy="360000"/>
            <a:chOff x="4974336" y="1066800"/>
            <a:chExt cx="398677" cy="360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336" y="1066800"/>
              <a:ext cx="360000" cy="3600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4976751" y="1096934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02</a:t>
              </a:r>
              <a:endParaRPr kumimoji="1"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4938074" y="3841667"/>
            <a:ext cx="396262" cy="365316"/>
            <a:chOff x="4941576" y="1601152"/>
            <a:chExt cx="396262" cy="365316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752" y="1601152"/>
              <a:ext cx="360000" cy="360000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4941576" y="1658691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03</a:t>
              </a:r>
              <a:endParaRPr kumimoji="1"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482741" y="2331288"/>
            <a:ext cx="544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 </a:t>
            </a:r>
            <a:r>
              <a:rPr kumimoji="1" lang="zh-CN" altLang="en-US" sz="24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482741" y="3899206"/>
            <a:ext cx="544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项目使用举例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482741" y="1487424"/>
            <a:ext cx="5093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的形式化定义</a:t>
            </a:r>
            <a:endParaRPr kumimoji="1" lang="en-US" altLang="zh-CN" sz="16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简化记号</a:t>
            </a:r>
            <a:r>
              <a:rPr kumimoji="1" lang="en-US" altLang="zh-CN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转移图、转移表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635141" y="2792953"/>
            <a:ext cx="5093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YANR</a:t>
            </a:r>
            <a:r>
              <a:rPr kumimoji="1" lang="zh-CN" altLang="en-US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状态机概述及状态转移方式</a:t>
            </a:r>
            <a:endParaRPr kumimoji="1" lang="en-US" altLang="zh-CN" sz="16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YANR</a:t>
            </a:r>
            <a:r>
              <a:rPr kumimoji="1" lang="zh-CN" altLang="en-US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状态机的使用及代码示例</a:t>
            </a:r>
            <a:endParaRPr kumimoji="1" lang="en-US" altLang="zh-CN" sz="16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YANR</a:t>
            </a:r>
            <a:r>
              <a:rPr kumimoji="1" lang="zh-CN" altLang="en-US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状态机源码简析</a:t>
            </a:r>
            <a:endParaRPr kumimoji="1" lang="en-US" altLang="zh-CN" sz="16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69238" y="4631297"/>
            <a:ext cx="5093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异步使用方式</a:t>
            </a:r>
            <a:endParaRPr kumimoji="1" lang="en-US" altLang="zh-CN" sz="16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同步使用方式</a:t>
            </a:r>
            <a:endParaRPr kumimoji="1" lang="en-US" altLang="zh-CN" sz="16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091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0" y="0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2" y="301943"/>
            <a:ext cx="288000" cy="251218"/>
            <a:chOff x="10549652" y="290541"/>
            <a:chExt cx="296118" cy="250837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2961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02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544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确定型有穷自动机（</a:t>
            </a:r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）概述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310" y="1787121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2110" y="2269893"/>
            <a:ext cx="509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一个有穷的状态集合，通常记作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 </a:t>
            </a:r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2110" y="2777815"/>
            <a:ext cx="509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一个有穷的输入符号集合，通常记作 ∑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2110" y="3285737"/>
            <a:ext cx="823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一个转移函数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以一个状态和一个输入符号作为变量，返回一个状态。转移函数通常记作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δ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。在非形式化表示自动机的图中，用状态之间的箭弧，和箭弧上的标记来表示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δ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。如果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是一个状态，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是一个输入符号，则 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δ(q , a)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是这样的状态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使得从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有带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标记的箭弧。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2110" y="4222636"/>
            <a:ext cx="509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一个初始状态，是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中状态之一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2110" y="4790203"/>
            <a:ext cx="509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5.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一个终结状态或接受状态的集合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F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。集合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F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的子集。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2110" y="5422960"/>
            <a:ext cx="834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A={Q,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∑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,δ,q0,F}</a:t>
            </a: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其中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,A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的名称，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是状态集合，∑是输入符号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,δ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是转移函数、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q0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是初始状态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,F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是接收状态集合。</a:t>
            </a:r>
          </a:p>
        </p:txBody>
      </p:sp>
    </p:spTree>
    <p:extLst>
      <p:ext uri="{BB962C8B-B14F-4D97-AF65-F5344CB8AC3E}">
        <p14:creationId xmlns:p14="http://schemas.microsoft.com/office/powerpoint/2010/main" val="2735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0" y="0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3" y="301942"/>
            <a:ext cx="312906" cy="250844"/>
            <a:chOff x="10549652" y="290541"/>
            <a:chExt cx="321726" cy="250464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321726" cy="245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03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544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确定型有穷自动机（</a:t>
            </a:r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）概述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310" y="1787121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定义</a:t>
            </a:r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示例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59798" y="2408392"/>
            <a:ext cx="509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L = {w |  w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形如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x01y,x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y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是只包含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的两个串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}</a:t>
            </a:r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4310" y="2906552"/>
            <a:ext cx="509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首先，输入字母表是 ∑ 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= {0,1}</a:t>
            </a:r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4310" y="3345291"/>
            <a:ext cx="11338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对于语言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L,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自动机为了判定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01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是不是这个输入的一个子串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需要记住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a. 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是否已经看到了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01?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如果是，就接受后续输入的每个序列，即从现在起只处在接受状态中。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(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记作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q1)</a:t>
            </a: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b. 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是否还没看到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01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，但上一个输入是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，所以如果现在看到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1,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就看到了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01,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并且接受从此开始看到的所有东西。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记作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q2)</a:t>
            </a: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c. 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是否还没看到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01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，但上一个输入要么不存在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刚开始运行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，要么上次看到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；在这种情况下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直到先看到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0,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然后立即看到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才接受。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记作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q0)</a:t>
            </a:r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3897" y="4357252"/>
            <a:ext cx="11338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3. 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可以看出：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δ(q0,1)=q0 ,	δ(q0,0)=q2</a:t>
            </a: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δ(q2,1)=q1 ,	δ(q2,0)=q2</a:t>
            </a: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δ(q1,0)=q1	δ(q2,1)=q1</a:t>
            </a:r>
          </a:p>
          <a:p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Q={q0,q1,q2},q0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是初始状态，唯一的接收状态是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q1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，也就是说，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F={q1}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，接收语言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L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的完整描述是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A={{q0,q1,q2},{0,1},δ,q0,{q1}}</a:t>
            </a:r>
          </a:p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</a:p>
          <a:p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52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3" y="301942"/>
            <a:ext cx="312906" cy="250844"/>
            <a:chOff x="10549652" y="290541"/>
            <a:chExt cx="321726" cy="250464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321726" cy="245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04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544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确定型有穷自动机（</a:t>
            </a:r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）概述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310" y="1787121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简化记号</a:t>
            </a:r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转移图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4310" y="2408392"/>
            <a:ext cx="509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 A={Q,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∑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,δ,q0,F}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的转移图是如下定义的图：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84310" y="2901687"/>
            <a:ext cx="509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中的每个状态存在一个顶点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4310" y="3421018"/>
            <a:ext cx="875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中的每个状态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和∑的每个输入符号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a,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δ(q , a)=p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。于是转移图有从顶点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到顶点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的带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标记的箭弧。如果有几个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输入符号都导致从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的转移，则转移图有一个由这些符号列表标记的箭弧。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84310" y="4069864"/>
            <a:ext cx="6196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有一个进入初始状态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q0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的带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Start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标记的箭弧。这个箭弧没有任何出发点。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84310" y="4540449"/>
            <a:ext cx="6196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对应于接受状态 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属于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F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的那些状态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)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的顶点用双圆圈标记。不属于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F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的状态用单圆圈。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84310" y="4916415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简化记号</a:t>
            </a:r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转移图</a:t>
            </a:r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示例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9" y="5436495"/>
            <a:ext cx="4209524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4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3" y="301942"/>
            <a:ext cx="312906" cy="250844"/>
            <a:chOff x="10549652" y="290541"/>
            <a:chExt cx="321726" cy="250464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321726" cy="245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05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544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确定型有穷自动机（</a:t>
            </a:r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）概述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310" y="1787121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简化记号</a:t>
            </a:r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转移表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92870" y="2414755"/>
            <a:ext cx="860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转移表习惯上对像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δ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这样的有两个变量和一个返回值的函数的表格表示。这个表的各行对应着状态，各列对应着输入。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在状态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对应的行和输入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对应的列这个位置上的项是状态 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δ (q , a)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01345" y="3351654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DFA</a:t>
            </a:r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简化记号</a:t>
            </a:r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转移表</a:t>
            </a:r>
            <a:r>
              <a:rPr kumimoji="1" lang="en-US" altLang="zh-CN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示例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05" y="4111424"/>
            <a:ext cx="2483071" cy="12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0" y="0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3" y="301942"/>
            <a:ext cx="312906" cy="250844"/>
            <a:chOff x="10549652" y="290541"/>
            <a:chExt cx="321726" cy="250464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321726" cy="245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06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755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状态机（</a:t>
            </a:r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 </a:t>
            </a:r>
            <a:r>
              <a:rPr kumimoji="1" lang="en-US" altLang="zh-CN" sz="2800" dirty="0" err="1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StateMachine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310" y="1787121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概述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2109" y="2269893"/>
            <a:ext cx="816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状态机由一组状态组成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这个状态分为三类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初始状态、中间状态和最终状态。状态机从初始状态开始运行，经过一系列中间状态后达到最终状态并退出。在一个状态机中，每个状态都可以接收一组特定事件，并根据具体的事件类型转换到另一个状态。当状态机转换到最终状态时，则退出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2110" y="3193218"/>
            <a:ext cx="823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中，每种状态转换由一个四元组表示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分别是转换前状态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( </a:t>
            </a:r>
            <a:r>
              <a:rPr kumimoji="1" lang="en-US" altLang="zh-CN" sz="1200" dirty="0" err="1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preState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)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、转换后状态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1200" dirty="0" err="1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postState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、事件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(event)</a:t>
            </a:r>
          </a:p>
          <a:p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和回调函数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(hook)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1603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0" y="0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3" y="301942"/>
            <a:ext cx="312906" cy="250844"/>
            <a:chOff x="10549652" y="290541"/>
            <a:chExt cx="321726" cy="250464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321726" cy="245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07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755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状态机（</a:t>
            </a:r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 </a:t>
            </a:r>
            <a:r>
              <a:rPr kumimoji="1" lang="en-US" altLang="zh-CN" sz="2800" dirty="0" err="1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StateMachine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310" y="1787121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状态转换方式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2109" y="2269893"/>
            <a:ext cx="816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一个初始状态、一个最终状态、一种事件。该方式表示状态机在 </a:t>
            </a:r>
            <a:r>
              <a:rPr kumimoji="1" lang="en-US" altLang="zh-CN" sz="1200" dirty="0" err="1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preState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状态下，接收到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Event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时间后，执行函数状态转移函数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Hook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，并在执行完成后将当前状态转换为 </a:t>
            </a:r>
            <a:r>
              <a:rPr kumimoji="1" lang="en-US" altLang="zh-CN" sz="1200" dirty="0" err="1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postState</a:t>
            </a:r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2912" y="4328351"/>
            <a:ext cx="967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一个初始状态、多个最终状态，一种事件。该方式表示状态机在</a:t>
            </a:r>
            <a:r>
              <a:rPr kumimoji="1" lang="en-US" altLang="zh-CN" sz="1200" dirty="0" err="1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preState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状态下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接收到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Event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事件后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执行函数状态转移函数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Hook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endParaRPr kumimoji="1" lang="en-US" altLang="zh-CN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并将当前状态转移为函数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Hook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的返回值所表示的状态。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535" y="2816683"/>
            <a:ext cx="5619048" cy="12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013" y="4818912"/>
            <a:ext cx="3146854" cy="13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6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0" y="0"/>
            <a:ext cx="12192000" cy="6848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310" y="280714"/>
            <a:ext cx="7148146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E-House (China) Innovation Research Center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  易居（中国）创新研发中心</a:t>
            </a:r>
            <a:endParaRPr kumimoji="1"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>
            <a:grpSpLocks/>
          </p:cNvGrpSpPr>
          <p:nvPr/>
        </p:nvGrpSpPr>
        <p:grpSpPr>
          <a:xfrm>
            <a:off x="11535172" y="301943"/>
            <a:ext cx="288000" cy="251218"/>
            <a:chOff x="10549652" y="290541"/>
            <a:chExt cx="296118" cy="250837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591800" y="290541"/>
              <a:ext cx="237600" cy="237600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49652" y="295157"/>
              <a:ext cx="2961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02</a:t>
              </a:r>
              <a:endParaRPr kumimoji="1" lang="zh-CN" altLang="en-US" sz="1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4310" y="904240"/>
            <a:ext cx="755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状态机（</a:t>
            </a:r>
            <a:r>
              <a:rPr kumimoji="1" lang="en-US" altLang="zh-CN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 </a:t>
            </a:r>
            <a:r>
              <a:rPr kumimoji="1" lang="en-US" altLang="zh-CN" sz="2800" dirty="0" err="1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StateMachine</a:t>
            </a:r>
            <a:r>
              <a:rPr kumimoji="1" lang="zh-CN" altLang="en-US" sz="28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310" y="1787121"/>
            <a:ext cx="54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5C5D5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状态转换方式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2109" y="2269893"/>
            <a:ext cx="816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 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一个初始状态、一个最终状态、多种事件。该方式表现状态机在</a:t>
            </a:r>
            <a:r>
              <a:rPr kumimoji="1" lang="en-US" altLang="zh-CN" sz="1200" dirty="0" err="1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preState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状态下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接收到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Event1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Event2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Event3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中的任何一个事件，将执行函数状态转移函数</a:t>
            </a:r>
            <a:r>
              <a:rPr kumimoji="1" lang="en-US" altLang="zh-CN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Hook</a:t>
            </a:r>
            <a:r>
              <a:rPr kumimoji="1" lang="zh-CN" altLang="en-US" sz="1200" dirty="0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，并在执行完成后将当前状态转换为</a:t>
            </a:r>
            <a:r>
              <a:rPr kumimoji="1" lang="en-US" altLang="zh-CN" sz="1200" dirty="0" err="1">
                <a:solidFill>
                  <a:srgbClr val="848284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postState</a:t>
            </a:r>
            <a:endParaRPr kumimoji="1" lang="zh-CN" altLang="en-US" sz="1200" dirty="0">
              <a:solidFill>
                <a:srgbClr val="84828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749" y="3003567"/>
            <a:ext cx="6152381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9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1550</Words>
  <Application>Microsoft Office PowerPoint</Application>
  <PresentationFormat>宽屏</PresentationFormat>
  <Paragraphs>165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DengXian</vt:lpstr>
      <vt:lpstr>DengXian Light</vt:lpstr>
      <vt:lpstr>Microsoft YaHei Light</vt:lpstr>
      <vt:lpstr>Microsoft YaHei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EJU</cp:lastModifiedBy>
  <cp:revision>179</cp:revision>
  <dcterms:created xsi:type="dcterms:W3CDTF">2017-03-24T12:50:15Z</dcterms:created>
  <dcterms:modified xsi:type="dcterms:W3CDTF">2018-04-27T10:01:42Z</dcterms:modified>
</cp:coreProperties>
</file>